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2"/>
  </p:notesMasterIdLst>
  <p:sldIdLst>
    <p:sldId id="256" r:id="rId2"/>
    <p:sldId id="263" r:id="rId3"/>
    <p:sldId id="266" r:id="rId4"/>
    <p:sldId id="264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98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cap="all" spc="120" normalizeH="0" baseline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3600" i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รายรับ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cap="all" spc="120" normalizeH="0" baseline="0">
              <a:solidFill>
                <a:schemeClr val="tx1">
                  <a:lumMod val="95000"/>
                  <a:lumOff val="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ประมาณการ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หมวดภาษีอากร</c:v>
                </c:pt>
                <c:pt idx="1">
                  <c:v>หมวดค่าธรรมเนียม ฯ</c:v>
                </c:pt>
                <c:pt idx="2">
                  <c:v>หมวดรายได้จากทรัพย์สิน</c:v>
                </c:pt>
                <c:pt idx="3">
                  <c:v>หมวดรายได้เบ็ดเตล็ด</c:v>
                </c:pt>
                <c:pt idx="4">
                  <c:v>หมวดภาษีจัดสรร</c:v>
                </c:pt>
                <c:pt idx="5">
                  <c:v>หมวดเงินอุดหนุน</c:v>
                </c:pt>
              </c:strCache>
            </c:strRef>
          </c:cat>
          <c:val>
            <c:numRef>
              <c:f>Sheet1!$B$2:$B$7</c:f>
              <c:numCache>
                <c:formatCode>_(* #,##0.00_);_(* \(#,##0.00\);_(* "-"??_);_(@_)</c:formatCode>
                <c:ptCount val="6"/>
                <c:pt idx="0">
                  <c:v>27000000</c:v>
                </c:pt>
                <c:pt idx="1">
                  <c:v>1038300</c:v>
                </c:pt>
                <c:pt idx="2">
                  <c:v>2300000</c:v>
                </c:pt>
                <c:pt idx="3">
                  <c:v>20000</c:v>
                </c:pt>
                <c:pt idx="4">
                  <c:v>388800000</c:v>
                </c:pt>
                <c:pt idx="5">
                  <c:v>404841700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12-4A2E-813A-DCC6663A10B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รับจริง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หมวดภาษีอากร</c:v>
                </c:pt>
                <c:pt idx="1">
                  <c:v>หมวดค่าธรรมเนียม ฯ</c:v>
                </c:pt>
                <c:pt idx="2">
                  <c:v>หมวดรายได้จากทรัพย์สิน</c:v>
                </c:pt>
                <c:pt idx="3">
                  <c:v>หมวดรายได้เบ็ดเตล็ด</c:v>
                </c:pt>
                <c:pt idx="4">
                  <c:v>หมวดภาษีจัดสรร</c:v>
                </c:pt>
                <c:pt idx="5">
                  <c:v>หมวดเงินอุดหนุน</c:v>
                </c:pt>
              </c:strCache>
            </c:strRef>
          </c:cat>
          <c:val>
            <c:numRef>
              <c:f>Sheet1!$C$2:$C$7</c:f>
              <c:numCache>
                <c:formatCode>_(* #,##0.00_);_(* \(#,##0.00\);_(* "-"??_);_(@_)</c:formatCode>
                <c:ptCount val="6"/>
                <c:pt idx="0">
                  <c:v>14005314.199999999</c:v>
                </c:pt>
                <c:pt idx="1">
                  <c:v>841391.73</c:v>
                </c:pt>
                <c:pt idx="2">
                  <c:v>2435984.5699999998</c:v>
                </c:pt>
                <c:pt idx="3">
                  <c:v>3208</c:v>
                </c:pt>
                <c:pt idx="4">
                  <c:v>243022004.88999999</c:v>
                </c:pt>
                <c:pt idx="5">
                  <c:v>254605800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12-4A2E-813A-DCC6663A10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674328016"/>
        <c:axId val="2123502896"/>
      </c:barChart>
      <c:catAx>
        <c:axId val="674328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th-TH"/>
          </a:p>
        </c:txPr>
        <c:crossAx val="2123502896"/>
        <c:crosses val="autoZero"/>
        <c:auto val="1"/>
        <c:lblAlgn val="ctr"/>
        <c:lblOffset val="100"/>
        <c:noMultiLvlLbl val="0"/>
      </c:catAx>
      <c:valAx>
        <c:axId val="2123502896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674328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11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งบกลาง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2AD1-4196-8711-241AB9DCCD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2-2AD1-4196-8711-241AB9DCCD55}"/>
              </c:ext>
            </c:extLst>
          </c:dPt>
          <c:dLbls>
            <c:dLbl>
              <c:idx val="0"/>
              <c:layout>
                <c:manualLayout>
                  <c:x val="0.24426316437007869"/>
                  <c:y val="0.1028000059793303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defRPr>
                    </a:pPr>
                    <a:fld id="{78F7A49D-12CD-47ED-BDBF-10584D70FE10}" type="CATEGORYNAME">
                      <a:rPr lang="th-TH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pPr>
                        <a:defRPr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defRPr>
                      </a:pPr>
                      <a:t>[ชื่อประเภท]</a:t>
                    </a:fld>
                    <a:r>
                      <a:rPr lang="th-TH" sz="2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, </a:t>
                    </a:r>
                    <a:fld id="{E5D11295-A16F-4952-9C8B-E48C068F5907}" type="VALUE">
                      <a:rPr lang="th-TH" sz="2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pPr>
                        <a:defRPr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defRPr>
                      </a:pPr>
                      <a:t>[VALUE]</a:t>
                    </a:fld>
                    <a:r>
                      <a:rPr lang="th-TH" sz="2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,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H SarabunPSK" panose="020B0500040200020003" pitchFamily="34" charset="-34"/>
                      <a:ea typeface="+mn-ea"/>
                      <a:cs typeface="TH SarabunPSK" panose="020B0500040200020003" pitchFamily="34" charset="-34"/>
                    </a:defRPr>
                  </a:pPr>
                  <a:endParaRPr lang="th-TH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913275098425198"/>
                      <c:h val="0.204749987404651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D1-4196-8711-241AB9DCCD55}"/>
                </c:ext>
              </c:extLst>
            </c:dLbl>
            <c:dLbl>
              <c:idx val="1"/>
              <c:layout>
                <c:manualLayout>
                  <c:x val="-0.20264203986220478"/>
                  <c:y val="-0.29052772573033192"/>
                </c:manualLayout>
              </c:layout>
              <c:tx>
                <c:rich>
                  <a:bodyPr/>
                  <a:lstStyle/>
                  <a:p>
                    <a:fld id="{CC92437A-D5E6-4F24-983C-E42BE143A64C}" type="CATEGORYNAME">
                      <a:rPr lang="th-TH" sz="2400" dirty="0"/>
                      <a:pPr/>
                      <a:t>[ชื่อประเภท]</a:t>
                    </a:fld>
                    <a:r>
                      <a:rPr lang="th-TH" sz="2400" baseline="0" dirty="0"/>
                      <a:t>, </a:t>
                    </a:r>
                    <a:fld id="{B5158A7C-189A-46C0-9D1B-E58B96365CFD}" type="VALUE">
                      <a:rPr lang="th-TH" sz="2400" baseline="0" dirty="0"/>
                      <a:pPr/>
                      <a:t>[VALUE]</a:t>
                    </a:fld>
                    <a:r>
                      <a:rPr lang="th-TH" sz="2400" baseline="0" dirty="0"/>
                      <a:t>, </a:t>
                    </a:r>
                  </a:p>
                  <a:p>
                    <a:r>
                      <a:rPr lang="th-TH" sz="2400" dirty="0"/>
                      <a:t>42.07%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16085999015748"/>
                      <c:h val="0.2294999858821366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AD1-4196-8711-241AB9DCCD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 ประมาณการ </c:v>
                </c:pt>
                <c:pt idx="1">
                  <c:v> รายจ่ายจริง </c:v>
                </c:pt>
              </c:strCache>
            </c:strRef>
          </c:cat>
          <c:val>
            <c:numRef>
              <c:f>Sheet1!$B$2:$B$3</c:f>
              <c:numCache>
                <c:formatCode>_(* #,##0.00_);_(* \(#,##0.00\);_(* "-"??_);_(@_)</c:formatCode>
                <c:ptCount val="2"/>
                <c:pt idx="0">
                  <c:v>45247357.100000001</c:v>
                </c:pt>
                <c:pt idx="1">
                  <c:v>19039159.920000002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D1-4196-8711-241AB9DCCD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คิดเป็น %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 ประมาณการ </c:v>
                </c:pt>
                <c:pt idx="1">
                  <c:v> รายจ่ายจริง </c:v>
                </c:pt>
              </c:strCache>
            </c:strRef>
          </c:cat>
          <c:val>
            <c:numRef>
              <c:f>Sheet1!$C$2:$C$3</c:f>
              <c:numCache>
                <c:formatCode>_(* #,##0.00_);_(* \(#,##0.00\);_(* "-"??_);_(@_)</c:formatCode>
                <c:ptCount val="2"/>
                <c:pt idx="0">
                  <c:v>42.077949167112791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D1-4196-8711-241AB9DCCD5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11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งบบุคลากร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2AD1-4196-8711-241AB9DCCD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2-2AD1-4196-8711-241AB9DCCD55}"/>
              </c:ext>
            </c:extLst>
          </c:dPt>
          <c:dLbls>
            <c:dLbl>
              <c:idx val="0"/>
              <c:layout>
                <c:manualLayout>
                  <c:x val="0.256107468011811"/>
                  <c:y val="0.12050712841368552"/>
                </c:manualLayout>
              </c:layout>
              <c:tx>
                <c:rich>
                  <a:bodyPr/>
                  <a:lstStyle/>
                  <a:p>
                    <a:fld id="{27E989F2-8E2A-4E07-980D-53251BE52844}" type="CATEGORYNAME">
                      <a:rPr lang="th-TH" dirty="0"/>
                      <a:pPr/>
                      <a:t>[ชื่อประเภท]</a:t>
                    </a:fld>
                    <a:r>
                      <a:rPr lang="th-TH" baseline="0" dirty="0"/>
                      <a:t>, </a:t>
                    </a:r>
                    <a:fld id="{14995F26-9464-45DC-AB43-2FA17753D720}" type="VALUE">
                      <a:rPr lang="th-TH" baseline="0"/>
                      <a:pPr/>
                      <a:t>[VALUE]</a:t>
                    </a:fld>
                    <a:r>
                      <a:rPr lang="th-TH" baseline="0" dirty="0"/>
                      <a:t>,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924224901574799"/>
                      <c:h val="0.197718737837183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D1-4196-8711-241AB9DCCD55}"/>
                </c:ext>
              </c:extLst>
            </c:dLbl>
            <c:dLbl>
              <c:idx val="1"/>
              <c:layout>
                <c:manualLayout>
                  <c:x val="-0.22789923720472441"/>
                  <c:y val="-0.3131295944187012"/>
                </c:manualLayout>
              </c:layout>
              <c:tx>
                <c:rich>
                  <a:bodyPr/>
                  <a:lstStyle/>
                  <a:p>
                    <a:fld id="{E5F232A8-AF10-4C8B-B672-F401D520325C}" type="CATEGORYNAME">
                      <a:rPr lang="th-TH" dirty="0"/>
                      <a:pPr/>
                      <a:t>[ชื่อประเภท]</a:t>
                    </a:fld>
                    <a:r>
                      <a:rPr lang="th-TH" baseline="0" dirty="0"/>
                      <a:t>, </a:t>
                    </a:r>
                    <a:fld id="{1CC2989B-2804-46F5-9351-397A1FE19512}" type="VALUE">
                      <a:rPr lang="th-TH" baseline="0" dirty="0"/>
                      <a:pPr/>
                      <a:t>[VALUE]</a:t>
                    </a:fld>
                    <a:r>
                      <a:rPr lang="th-TH" baseline="0" dirty="0"/>
                      <a:t>, 53.75%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361724901574805"/>
                      <c:h val="0.197718737837183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AD1-4196-8711-241AB9DCCD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 ประมาณการ </c:v>
                </c:pt>
                <c:pt idx="1">
                  <c:v> รายจ่ายจริง </c:v>
                </c:pt>
              </c:strCache>
            </c:strRef>
          </c:cat>
          <c:val>
            <c:numRef>
              <c:f>Sheet1!$B$2:$B$3</c:f>
              <c:numCache>
                <c:formatCode>_(* #,##0.00_);_(* \(#,##0.00\);_(* "-"??_);_(@_)</c:formatCode>
                <c:ptCount val="2"/>
                <c:pt idx="0">
                  <c:v>375804176.89999998</c:v>
                </c:pt>
                <c:pt idx="1">
                  <c:v>202019840.71000001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D1-4196-8711-241AB9DCCD5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11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งบบุคลากร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2AD1-4196-8711-241AB9DCCD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2-2AD1-4196-8711-241AB9DCCD55}"/>
              </c:ext>
            </c:extLst>
          </c:dPt>
          <c:dLbls>
            <c:dLbl>
              <c:idx val="0"/>
              <c:layout>
                <c:manualLayout>
                  <c:x val="0.21068184055118105"/>
                  <c:y val="8.9485845873163994E-2"/>
                </c:manualLayout>
              </c:layout>
              <c:tx>
                <c:rich>
                  <a:bodyPr/>
                  <a:lstStyle/>
                  <a:p>
                    <a:fld id="{E1163597-5876-4ADF-9E5E-DD20E20758C6}" type="CATEGORYNAME">
                      <a:rPr lang="th-TH"/>
                      <a:pPr/>
                      <a:t>[ชื่อประเภท]</a:t>
                    </a:fld>
                    <a:r>
                      <a:rPr lang="th-TH" baseline="0" dirty="0"/>
                      <a:t>, </a:t>
                    </a:r>
                    <a:fld id="{A1F018C3-2F74-4F3D-86FA-46256E9FE1BF}" type="VALUE">
                      <a:rPr lang="th-TH" baseline="0"/>
                      <a:pPr/>
                      <a:t>[VALUE]</a:t>
                    </a:fld>
                    <a:r>
                      <a:rPr lang="th-TH" baseline="0" dirty="0"/>
                      <a:t>, 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330474901574803"/>
                      <c:h val="0.197718737837183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D1-4196-8711-241AB9DCCD55}"/>
                </c:ext>
              </c:extLst>
            </c:dLbl>
            <c:dLbl>
              <c:idx val="1"/>
              <c:layout>
                <c:manualLayout>
                  <c:x val="-0.23886552657480314"/>
                  <c:y val="-0.30070827382454035"/>
                </c:manualLayout>
              </c:layout>
              <c:tx>
                <c:rich>
                  <a:bodyPr/>
                  <a:lstStyle/>
                  <a:p>
                    <a:fld id="{624C5DCF-9CDD-4F67-B469-DBADCD673511}" type="CATEGORYNAME">
                      <a:rPr lang="th-TH" dirty="0"/>
                      <a:pPr/>
                      <a:t>[ชื่อประเภท]</a:t>
                    </a:fld>
                    <a:r>
                      <a:rPr lang="th-TH" baseline="0" dirty="0"/>
                      <a:t>, </a:t>
                    </a:r>
                    <a:fld id="{AC7CDE18-E004-4400-9EF2-2C4615BADDDA}" type="VALUE">
                      <a:rPr lang="th-TH" baseline="0" dirty="0"/>
                      <a:pPr/>
                      <a:t>[VALUE]</a:t>
                    </a:fld>
                    <a:r>
                      <a:rPr lang="th-TH" baseline="0" dirty="0"/>
                      <a:t>, </a:t>
                    </a:r>
                  </a:p>
                  <a:p>
                    <a:r>
                      <a:rPr lang="th-TH" baseline="0" dirty="0"/>
                      <a:t>37.37%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819525098425199"/>
                      <c:h val="0.197718737837183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AD1-4196-8711-241AB9DCCD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 ประมาณการ </c:v>
                </c:pt>
                <c:pt idx="1">
                  <c:v> รายจ่ายจริง </c:v>
                </c:pt>
              </c:strCache>
            </c:strRef>
          </c:cat>
          <c:val>
            <c:numRef>
              <c:f>Sheet1!$B$2:$B$3</c:f>
              <c:numCache>
                <c:formatCode>_(* #,##0.00_);_(* \(#,##0.00\);_(* "-"??_);_(@_)</c:formatCode>
                <c:ptCount val="2"/>
                <c:pt idx="0">
                  <c:v>202210396</c:v>
                </c:pt>
                <c:pt idx="1">
                  <c:v>75581333.219999999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D1-4196-8711-241AB9DCCD5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11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งบบุคลากร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2AD1-4196-8711-241AB9DCCD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2-2AD1-4196-8711-241AB9DCCD55}"/>
              </c:ext>
            </c:extLst>
          </c:dPt>
          <c:dLbls>
            <c:dLbl>
              <c:idx val="0"/>
              <c:layout>
                <c:manualLayout>
                  <c:x val="0.21068184055118105"/>
                  <c:y val="8.9485845873163994E-2"/>
                </c:manualLayout>
              </c:layout>
              <c:tx>
                <c:rich>
                  <a:bodyPr/>
                  <a:lstStyle/>
                  <a:p>
                    <a:fld id="{FD510B5E-CF95-43EB-B9CC-C476D732CC57}" type="CATEGORYNAME">
                      <a:rPr lang="th-TH"/>
                      <a:pPr/>
                      <a:t>[ชื่อประเภท]</a:t>
                    </a:fld>
                    <a:r>
                      <a:rPr lang="th-TH" baseline="0" dirty="0"/>
                      <a:t>, </a:t>
                    </a:r>
                    <a:fld id="{9457EC35-9A53-4583-85CF-B7A6136DDE2F}" type="VALUE">
                      <a:rPr lang="th-TH" baseline="0"/>
                      <a:pPr/>
                      <a:t>[VALUE]</a:t>
                    </a:fld>
                    <a:r>
                      <a:rPr lang="th-TH" baseline="0" dirty="0"/>
                      <a:t>, 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330474901574803"/>
                      <c:h val="0.197718737837183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D1-4196-8711-241AB9DCCD55}"/>
                </c:ext>
              </c:extLst>
            </c:dLbl>
            <c:dLbl>
              <c:idx val="1"/>
              <c:layout>
                <c:manualLayout>
                  <c:x val="-0.23886552657480314"/>
                  <c:y val="-0.30070827382454035"/>
                </c:manualLayout>
              </c:layout>
              <c:tx>
                <c:rich>
                  <a:bodyPr/>
                  <a:lstStyle/>
                  <a:p>
                    <a:fld id="{3B9C6150-DA17-4642-BBAC-D136556D5AD6}" type="CATEGORYNAME">
                      <a:rPr lang="th-TH" dirty="0"/>
                      <a:pPr/>
                      <a:t>[ชื่อประเภท]</a:t>
                    </a:fld>
                    <a:r>
                      <a:rPr lang="th-TH" baseline="0" dirty="0"/>
                      <a:t>, </a:t>
                    </a:r>
                    <a:fld id="{2B88A1EE-051C-4523-88FC-B871A4F6282A}" type="VALUE">
                      <a:rPr lang="th-TH" baseline="0" dirty="0"/>
                      <a:pPr/>
                      <a:t>[VALUE]</a:t>
                    </a:fld>
                    <a:r>
                      <a:rPr lang="th-TH" baseline="0" dirty="0"/>
                      <a:t>, 47.07%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819525098425199"/>
                      <c:h val="0.197718737837183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AD1-4196-8711-241AB9DCCD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 ประมาณการ </c:v>
                </c:pt>
                <c:pt idx="1">
                  <c:v> รายจ่ายจริง </c:v>
                </c:pt>
              </c:strCache>
            </c:strRef>
          </c:cat>
          <c:val>
            <c:numRef>
              <c:f>Sheet1!$B$2:$B$3</c:f>
              <c:numCache>
                <c:formatCode>_(* #,##0.00_);_(* \(#,##0.00\);_(* "-"??_);_(@_)</c:formatCode>
                <c:ptCount val="2"/>
                <c:pt idx="0">
                  <c:v>196438500</c:v>
                </c:pt>
                <c:pt idx="1">
                  <c:v>92478277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D1-4196-8711-241AB9DCCD5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11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งบบุคลากร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2AD1-4196-8711-241AB9DCCD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2-2AD1-4196-8711-241AB9DCCD55}"/>
              </c:ext>
            </c:extLst>
          </c:dPt>
          <c:dLbls>
            <c:dLbl>
              <c:idx val="0"/>
              <c:layout>
                <c:manualLayout>
                  <c:x val="0.24974434055118108"/>
                  <c:y val="0.10354834500809885"/>
                </c:manualLayout>
              </c:layout>
              <c:tx>
                <c:rich>
                  <a:bodyPr/>
                  <a:lstStyle/>
                  <a:p>
                    <a:fld id="{F83B640F-13FA-41B4-A9EE-E53B0A944DF9}" type="CATEGORYNAME">
                      <a:rPr lang="th-TH"/>
                      <a:pPr/>
                      <a:t>[ชื่อประเภท]</a:t>
                    </a:fld>
                    <a:r>
                      <a:rPr lang="th-TH" baseline="0" dirty="0"/>
                      <a:t>, </a:t>
                    </a:r>
                    <a:fld id="{9A3AB467-A495-4E28-96F3-7CD117291C03}" type="VALUE">
                      <a:rPr lang="th-TH" baseline="0"/>
                      <a:pPr/>
                      <a:t>[VALUE]</a:t>
                    </a:fld>
                    <a:r>
                      <a:rPr lang="th-TH" baseline="0" dirty="0"/>
                      <a:t>, 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330474901574803"/>
                      <c:h val="0.197718737837183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D1-4196-8711-241AB9DCCD55}"/>
                </c:ext>
              </c:extLst>
            </c:dLbl>
            <c:dLbl>
              <c:idx val="1"/>
              <c:layout>
                <c:manualLayout>
                  <c:x val="-0.23417802657480316"/>
                  <c:y val="-0.29133327440125034"/>
                </c:manualLayout>
              </c:layout>
              <c:tx>
                <c:rich>
                  <a:bodyPr/>
                  <a:lstStyle/>
                  <a:p>
                    <a:fld id="{6A50E77C-0B2D-497A-8145-B4FA4FD46ADA}" type="CATEGORYNAME">
                      <a:rPr lang="th-TH" dirty="0"/>
                      <a:pPr/>
                      <a:t>[ชื่อประเภท]</a:t>
                    </a:fld>
                    <a:r>
                      <a:rPr lang="th-TH" baseline="0" dirty="0"/>
                      <a:t>, </a:t>
                    </a:r>
                    <a:fld id="{8FB31E1F-4AFB-49CF-85C0-477A0509AF81}" type="VALUE">
                      <a:rPr lang="th-TH" baseline="0" dirty="0"/>
                      <a:pPr/>
                      <a:t>[VALUE]</a:t>
                    </a:fld>
                    <a:r>
                      <a:rPr lang="th-TH" baseline="0" dirty="0"/>
                      <a:t>, </a:t>
                    </a:r>
                  </a:p>
                  <a:p>
                    <a:r>
                      <a:rPr lang="th-TH" baseline="0" dirty="0"/>
                      <a:t>48.84%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819525098425199"/>
                      <c:h val="0.197718737837183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AD1-4196-8711-241AB9DCCD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 ประมาณการ </c:v>
                </c:pt>
                <c:pt idx="1">
                  <c:v> รายจ่ายจริง </c:v>
                </c:pt>
              </c:strCache>
            </c:strRef>
          </c:cat>
          <c:val>
            <c:numRef>
              <c:f>Sheet1!$B$2:$B$3</c:f>
              <c:numCache>
                <c:formatCode>_(* #,##0.00_);_(* \(#,##0.00\);_(* "-"??_);_(@_)</c:formatCode>
                <c:ptCount val="2"/>
                <c:pt idx="0">
                  <c:v>4299570</c:v>
                </c:pt>
                <c:pt idx="1">
                  <c:v>2100000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D1-4196-8711-241AB9DCCD5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11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งบบุคลากร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2AD1-4196-8711-241AB9DCCD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2-2AD1-4196-8711-241AB9DCCD55}"/>
              </c:ext>
            </c:extLst>
          </c:dPt>
          <c:dLbls>
            <c:dLbl>
              <c:idx val="0"/>
              <c:layout>
                <c:manualLayout>
                  <c:x val="0.24974434055118108"/>
                  <c:y val="0.10354834500809885"/>
                </c:manualLayout>
              </c:layout>
              <c:tx>
                <c:rich>
                  <a:bodyPr/>
                  <a:lstStyle/>
                  <a:p>
                    <a:fld id="{A21C40FF-F84E-46AC-978B-51F401E96476}" type="CATEGORYNAME">
                      <a:rPr lang="th-TH" dirty="0"/>
                      <a:pPr/>
                      <a:t>[ชื่อประเภท]</a:t>
                    </a:fld>
                    <a:r>
                      <a:rPr lang="th-TH" baseline="0" dirty="0"/>
                      <a:t>, </a:t>
                    </a:r>
                    <a:fld id="{5EE13248-834A-42EE-8704-A4EA80E73642}" type="VALUE">
                      <a:rPr lang="th-TH" baseline="0" dirty="0"/>
                      <a:pPr/>
                      <a:t>[VALUE]</a:t>
                    </a:fld>
                    <a:r>
                      <a:rPr lang="th-TH" baseline="0" dirty="0"/>
                      <a:t>, 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330474901574803"/>
                      <c:h val="0.197718737837183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D1-4196-8711-241AB9DCCD55}"/>
                </c:ext>
              </c:extLst>
            </c:dLbl>
            <c:dLbl>
              <c:idx val="1"/>
              <c:layout>
                <c:manualLayout>
                  <c:x val="-0.23417802657480316"/>
                  <c:y val="-0.29133327440125034"/>
                </c:manualLayout>
              </c:layout>
              <c:tx>
                <c:rich>
                  <a:bodyPr/>
                  <a:lstStyle/>
                  <a:p>
                    <a:fld id="{AAD19794-E84A-45B5-AA9E-17B7983ACEC4}" type="CATEGORYNAME">
                      <a:rPr lang="th-TH" dirty="0"/>
                      <a:pPr/>
                      <a:t>[ชื่อประเภท]</a:t>
                    </a:fld>
                    <a:r>
                      <a:rPr lang="th-TH" baseline="0" dirty="0"/>
                      <a:t>, </a:t>
                    </a:r>
                    <a:fld id="{818CCA77-BB25-4BAE-BA0E-4551BFE1E8A7}" type="VALUE">
                      <a:rPr lang="th-TH" baseline="0" dirty="0"/>
                      <a:pPr/>
                      <a:t>[VALUE]</a:t>
                    </a:fld>
                    <a:r>
                      <a:rPr lang="th-TH" baseline="0" dirty="0"/>
                      <a:t>, 47.78%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819525098425199"/>
                      <c:h val="0.197718737837183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AD1-4196-8711-241AB9DCCD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 ประมาณการ </c:v>
                </c:pt>
                <c:pt idx="1">
                  <c:v> รายจ่ายจริง </c:v>
                </c:pt>
              </c:strCache>
            </c:strRef>
          </c:cat>
          <c:val>
            <c:numRef>
              <c:f>Sheet1!$B$2:$B$3</c:f>
              <c:numCache>
                <c:formatCode>_(* #,##0.00_);_(* \(#,##0.00\);_(* "-"??_);_(@_)</c:formatCode>
                <c:ptCount val="2"/>
                <c:pt idx="0">
                  <c:v>824000000</c:v>
                </c:pt>
                <c:pt idx="1">
                  <c:v>391218610.85000002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D1-4196-8711-241AB9DCCD5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45335-0DA7-48A5-9270-C24AE474EE44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D1BA4-6FE6-48C1-AEFF-8D79CF71787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3229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D1BA4-6FE6-48C1-AEFF-8D79CF71787B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963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D1BA4-6FE6-48C1-AEFF-8D79CF71787B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2684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D1BA4-6FE6-48C1-AEFF-8D79CF71787B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7506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D1BA4-6FE6-48C1-AEFF-8D79CF71787B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3246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D1BA4-6FE6-48C1-AEFF-8D79CF71787B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4229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D1BA4-6FE6-48C1-AEFF-8D79CF71787B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0457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D1BA4-6FE6-48C1-AEFF-8D79CF71787B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70498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6F26117-628B-4E6B-B0D5-90E8FA9F55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0D4407B-7EDD-44B8-94BB-9CE677E1BC18}" type="slidenum">
              <a:rPr lang="th-TH" smtClean="0"/>
              <a:t>‹#›</a:t>
            </a:fld>
            <a:endParaRPr lang="th-TH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73425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6117-628B-4E6B-B0D5-90E8FA9F55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07B-7EDD-44B8-94BB-9CE677E1BC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731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6117-628B-4E6B-B0D5-90E8FA9F55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07B-7EDD-44B8-94BB-9CE677E1BC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326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6117-628B-4E6B-B0D5-90E8FA9F55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07B-7EDD-44B8-94BB-9CE677E1BC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989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F26117-628B-4E6B-B0D5-90E8FA9F55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D4407B-7EDD-44B8-94BB-9CE677E1BC18}" type="slidenum">
              <a:rPr lang="th-TH" smtClean="0"/>
              <a:t>‹#›</a:t>
            </a:fld>
            <a:endParaRPr lang="th-TH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68907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6117-628B-4E6B-B0D5-90E8FA9F55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07B-7EDD-44B8-94BB-9CE677E1BC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303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6117-628B-4E6B-B0D5-90E8FA9F55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07B-7EDD-44B8-94BB-9CE677E1BC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964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6117-628B-4E6B-B0D5-90E8FA9F55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07B-7EDD-44B8-94BB-9CE677E1BC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410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6117-628B-4E6B-B0D5-90E8FA9F55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07B-7EDD-44B8-94BB-9CE677E1BC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691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F26117-628B-4E6B-B0D5-90E8FA9F55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D4407B-7EDD-44B8-94BB-9CE677E1BC18}" type="slidenum">
              <a:rPr lang="th-TH" smtClean="0"/>
              <a:t>‹#›</a:t>
            </a:fld>
            <a:endParaRPr lang="th-TH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282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F26117-628B-4E6B-B0D5-90E8FA9F55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D4407B-7EDD-44B8-94BB-9CE677E1BC18}" type="slidenum">
              <a:rPr lang="th-TH" smtClean="0"/>
              <a:t>‹#›</a:t>
            </a:fld>
            <a:endParaRPr lang="th-TH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031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6F26117-628B-4E6B-B0D5-90E8FA9F55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0D4407B-7EDD-44B8-94BB-9CE677E1BC18}" type="slidenum">
              <a:rPr lang="th-TH" smtClean="0"/>
              <a:t>‹#›</a:t>
            </a:fld>
            <a:endParaRPr lang="th-TH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625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3952EAC-AAC6-738D-6EF0-77326332F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265" y="2909490"/>
            <a:ext cx="10939463" cy="2524919"/>
          </a:xfrm>
        </p:spPr>
        <p:txBody>
          <a:bodyPr anchor="ctr">
            <a:normAutofit fontScale="90000"/>
          </a:bodyPr>
          <a:lstStyle/>
          <a:p>
            <a:r>
              <a:rPr lang="th-TH" sz="7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รายงานสถานะการเงินการคลัง</a:t>
            </a:r>
            <a:b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ประจำปีงบประมาณ พ.ศ. 2567</a:t>
            </a:r>
            <a:br>
              <a:rPr lang="th-TH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ณ วันที่ 24 พฤษภาคม 2567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6DBE7EE0-BB55-9CC2-836E-826917EB21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235" y="390527"/>
            <a:ext cx="2295524" cy="2295524"/>
          </a:xfrm>
          <a:prstGeom prst="rect">
            <a:avLst/>
          </a:prstGeom>
        </p:spPr>
      </p:pic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1600B7A8-DC78-8FA8-C4A5-8C52C1209176}"/>
              </a:ext>
            </a:extLst>
          </p:cNvPr>
          <p:cNvSpPr txBox="1">
            <a:spLocks/>
          </p:cNvSpPr>
          <p:nvPr/>
        </p:nvSpPr>
        <p:spPr>
          <a:xfrm>
            <a:off x="-1" y="5924550"/>
            <a:ext cx="4257675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กองคลัง</a:t>
            </a:r>
          </a:p>
          <a:p>
            <a:pPr algn="l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องค์การบริหารส่วนจังหวัดกาฬสินธุ์</a:t>
            </a:r>
          </a:p>
        </p:txBody>
      </p:sp>
    </p:spTree>
    <p:extLst>
      <p:ext uri="{BB962C8B-B14F-4D97-AF65-F5344CB8AC3E}">
        <p14:creationId xmlns:p14="http://schemas.microsoft.com/office/powerpoint/2010/main" val="1226627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FE1C26-995F-BF91-3F22-5B669D853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D0F95E05-A768-9FC7-453F-477D29C98C21}"/>
              </a:ext>
            </a:extLst>
          </p:cNvPr>
          <p:cNvSpPr txBox="1">
            <a:spLocks/>
          </p:cNvSpPr>
          <p:nvPr/>
        </p:nvSpPr>
        <p:spPr>
          <a:xfrm>
            <a:off x="7760368" y="0"/>
            <a:ext cx="4431632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รายงานรายจ่าย ประจำปี พ.ศ.2567</a:t>
            </a:r>
          </a:p>
          <a:p>
            <a:pPr algn="r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ณ 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วันที่ </a:t>
            </a:r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24 พฤษภาคม 2567</a:t>
            </a:r>
          </a:p>
        </p:txBody>
      </p:sp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8968C62A-C7E1-5103-22A1-8D5B1C32AC39}"/>
              </a:ext>
            </a:extLst>
          </p:cNvPr>
          <p:cNvSpPr txBox="1">
            <a:spLocks/>
          </p:cNvSpPr>
          <p:nvPr/>
        </p:nvSpPr>
        <p:spPr>
          <a:xfrm>
            <a:off x="3676649" y="368215"/>
            <a:ext cx="4838701" cy="77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สรุปรวมสุทธิ</a:t>
            </a:r>
          </a:p>
        </p:txBody>
      </p:sp>
      <p:graphicFrame>
        <p:nvGraphicFramePr>
          <p:cNvPr id="8" name="แผนภูมิ 7">
            <a:extLst>
              <a:ext uri="{FF2B5EF4-FFF2-40B4-BE49-F238E27FC236}">
                <a16:creationId xmlns:a16="http://schemas.microsoft.com/office/drawing/2014/main" id="{56B3E8DF-60D4-3C37-CEC5-6713B997D5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9585088"/>
              </p:ext>
            </p:extLst>
          </p:nvPr>
        </p:nvGraphicFramePr>
        <p:xfrm>
          <a:off x="2031999" y="120992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148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2B9EFFCC-ECC1-CB14-6A17-AC201A8DC3E7}"/>
              </a:ext>
            </a:extLst>
          </p:cNvPr>
          <p:cNvSpPr txBox="1">
            <a:spLocks/>
          </p:cNvSpPr>
          <p:nvPr/>
        </p:nvSpPr>
        <p:spPr>
          <a:xfrm>
            <a:off x="626268" y="2166540"/>
            <a:ext cx="10939463" cy="2524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รายรับ</a:t>
            </a:r>
            <a:b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ณ วันที่ 24 พฤษภาคม 2567</a:t>
            </a:r>
          </a:p>
        </p:txBody>
      </p:sp>
    </p:spTree>
    <p:extLst>
      <p:ext uri="{BB962C8B-B14F-4D97-AF65-F5344CB8AC3E}">
        <p14:creationId xmlns:p14="http://schemas.microsoft.com/office/powerpoint/2010/main" val="177391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แผนภูมิ 5">
            <a:extLst>
              <a:ext uri="{FF2B5EF4-FFF2-40B4-BE49-F238E27FC236}">
                <a16:creationId xmlns:a16="http://schemas.microsoft.com/office/drawing/2014/main" id="{E9C05857-9889-A21F-C1A6-C06E34EDD4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1606540"/>
              </p:ext>
            </p:extLst>
          </p:nvPr>
        </p:nvGraphicFramePr>
        <p:xfrm>
          <a:off x="1275347" y="288758"/>
          <a:ext cx="10299031" cy="6160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B0F23DBC-5890-0085-582F-E75021B8D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2759" y="5939928"/>
            <a:ext cx="2863516" cy="102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769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F70670-2AD9-13DB-4E33-DCD1F7A3C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FADAEC87-5726-178F-53B2-8ACC7A9EF791}"/>
              </a:ext>
            </a:extLst>
          </p:cNvPr>
          <p:cNvSpPr txBox="1">
            <a:spLocks/>
          </p:cNvSpPr>
          <p:nvPr/>
        </p:nvSpPr>
        <p:spPr>
          <a:xfrm>
            <a:off x="626268" y="2166540"/>
            <a:ext cx="10939463" cy="2524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รายจ่าย</a:t>
            </a:r>
            <a:b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ณ วันที่ 24 พฤษภาคม 2567</a:t>
            </a:r>
          </a:p>
        </p:txBody>
      </p:sp>
    </p:spTree>
    <p:extLst>
      <p:ext uri="{BB962C8B-B14F-4D97-AF65-F5344CB8AC3E}">
        <p14:creationId xmlns:p14="http://schemas.microsoft.com/office/powerpoint/2010/main" val="420075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5EC69B6D-4874-B0A2-3965-1E1AEB0F95AE}"/>
              </a:ext>
            </a:extLst>
          </p:cNvPr>
          <p:cNvSpPr txBox="1">
            <a:spLocks/>
          </p:cNvSpPr>
          <p:nvPr/>
        </p:nvSpPr>
        <p:spPr>
          <a:xfrm>
            <a:off x="7760368" y="0"/>
            <a:ext cx="4431632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รายงานรายจ่าย ประจำปี พ.ศ.2567</a:t>
            </a:r>
          </a:p>
          <a:p>
            <a:pPr algn="r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ณ 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วันที่ </a:t>
            </a:r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24 พฤษภาคม 2567</a:t>
            </a:r>
          </a:p>
        </p:txBody>
      </p:sp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AF78847A-7D32-7EC5-33E7-B90F4147C6FC}"/>
              </a:ext>
            </a:extLst>
          </p:cNvPr>
          <p:cNvSpPr txBox="1">
            <a:spLocks/>
          </p:cNvSpPr>
          <p:nvPr/>
        </p:nvSpPr>
        <p:spPr>
          <a:xfrm>
            <a:off x="3676649" y="368215"/>
            <a:ext cx="4838701" cy="77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งบกลาง</a:t>
            </a:r>
          </a:p>
        </p:txBody>
      </p:sp>
      <p:graphicFrame>
        <p:nvGraphicFramePr>
          <p:cNvPr id="8" name="แผนภูมิ 7">
            <a:extLst>
              <a:ext uri="{FF2B5EF4-FFF2-40B4-BE49-F238E27FC236}">
                <a16:creationId xmlns:a16="http://schemas.microsoft.com/office/drawing/2014/main" id="{938B24EA-32ED-0E56-D6E6-3F178063E0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5872305"/>
              </p:ext>
            </p:extLst>
          </p:nvPr>
        </p:nvGraphicFramePr>
        <p:xfrm>
          <a:off x="2031999" y="120992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8914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A4B32A-D8E1-49E5-BB9D-8C86D62CD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C0F71B33-5FD5-B93C-F161-FEE588466FC7}"/>
              </a:ext>
            </a:extLst>
          </p:cNvPr>
          <p:cNvSpPr txBox="1">
            <a:spLocks/>
          </p:cNvSpPr>
          <p:nvPr/>
        </p:nvSpPr>
        <p:spPr>
          <a:xfrm>
            <a:off x="7760368" y="0"/>
            <a:ext cx="4431632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รายงานรายจ่าย ประจำปี พ.ศ.2567</a:t>
            </a:r>
          </a:p>
          <a:p>
            <a:pPr algn="r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ณ 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วันที่</a:t>
            </a:r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24 พฤษภาคม 2567</a:t>
            </a:r>
          </a:p>
        </p:txBody>
      </p:sp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7CBFDCAA-D5CE-6B2E-7154-C9EBE092EB51}"/>
              </a:ext>
            </a:extLst>
          </p:cNvPr>
          <p:cNvSpPr txBox="1">
            <a:spLocks/>
          </p:cNvSpPr>
          <p:nvPr/>
        </p:nvSpPr>
        <p:spPr>
          <a:xfrm>
            <a:off x="3676649" y="368215"/>
            <a:ext cx="4838701" cy="77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งบบุคคลากร</a:t>
            </a:r>
          </a:p>
        </p:txBody>
      </p:sp>
      <p:graphicFrame>
        <p:nvGraphicFramePr>
          <p:cNvPr id="8" name="แผนภูมิ 7">
            <a:extLst>
              <a:ext uri="{FF2B5EF4-FFF2-40B4-BE49-F238E27FC236}">
                <a16:creationId xmlns:a16="http://schemas.microsoft.com/office/drawing/2014/main" id="{E968E610-F0EF-8FE8-85DD-1804B72F0F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4172520"/>
              </p:ext>
            </p:extLst>
          </p:nvPr>
        </p:nvGraphicFramePr>
        <p:xfrm>
          <a:off x="2031999" y="120992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7104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E5840E-4EE4-7CBD-D58C-EEBC055F1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A1EB8C5A-EAA8-BD4E-C9AC-C48F1F8A370F}"/>
              </a:ext>
            </a:extLst>
          </p:cNvPr>
          <p:cNvSpPr txBox="1">
            <a:spLocks/>
          </p:cNvSpPr>
          <p:nvPr/>
        </p:nvSpPr>
        <p:spPr>
          <a:xfrm>
            <a:off x="7760368" y="0"/>
            <a:ext cx="4431632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รายงานรายจ่าย ประจำปี พ.ศ.2567</a:t>
            </a:r>
          </a:p>
          <a:p>
            <a:pPr algn="r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ณ 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วันที่</a:t>
            </a:r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24 พฤษภาคม 2567</a:t>
            </a:r>
          </a:p>
        </p:txBody>
      </p:sp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EA18E03F-0348-E6C6-E7CF-034EE0042F6E}"/>
              </a:ext>
            </a:extLst>
          </p:cNvPr>
          <p:cNvSpPr txBox="1">
            <a:spLocks/>
          </p:cNvSpPr>
          <p:nvPr/>
        </p:nvSpPr>
        <p:spPr>
          <a:xfrm>
            <a:off x="3676649" y="368215"/>
            <a:ext cx="4838701" cy="77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งบดำเนินงาน</a:t>
            </a:r>
          </a:p>
        </p:txBody>
      </p:sp>
      <p:graphicFrame>
        <p:nvGraphicFramePr>
          <p:cNvPr id="8" name="แผนภูมิ 7">
            <a:extLst>
              <a:ext uri="{FF2B5EF4-FFF2-40B4-BE49-F238E27FC236}">
                <a16:creationId xmlns:a16="http://schemas.microsoft.com/office/drawing/2014/main" id="{51B013AD-15B6-2593-73DC-038579FA5A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8097487"/>
              </p:ext>
            </p:extLst>
          </p:nvPr>
        </p:nvGraphicFramePr>
        <p:xfrm>
          <a:off x="2031999" y="120992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099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AC9A3-A7DD-DCF3-0620-B56BA8C07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DF7397FF-6C76-15E8-E052-BBDA5F7BEFB2}"/>
              </a:ext>
            </a:extLst>
          </p:cNvPr>
          <p:cNvSpPr txBox="1">
            <a:spLocks/>
          </p:cNvSpPr>
          <p:nvPr/>
        </p:nvSpPr>
        <p:spPr>
          <a:xfrm>
            <a:off x="7760368" y="0"/>
            <a:ext cx="4431632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รายงานรายจ่าย ประจำปี พ.ศ.2567</a:t>
            </a:r>
          </a:p>
          <a:p>
            <a:pPr algn="r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ณ 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วันที่</a:t>
            </a:r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24 พฤษภาคม 2567</a:t>
            </a:r>
          </a:p>
        </p:txBody>
      </p:sp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7DF243AE-5925-8085-8362-2F04650310F6}"/>
              </a:ext>
            </a:extLst>
          </p:cNvPr>
          <p:cNvSpPr txBox="1">
            <a:spLocks/>
          </p:cNvSpPr>
          <p:nvPr/>
        </p:nvSpPr>
        <p:spPr>
          <a:xfrm>
            <a:off x="3676649" y="368215"/>
            <a:ext cx="4838701" cy="77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งบลงทุน</a:t>
            </a:r>
          </a:p>
        </p:txBody>
      </p:sp>
      <p:graphicFrame>
        <p:nvGraphicFramePr>
          <p:cNvPr id="8" name="แผนภูมิ 7">
            <a:extLst>
              <a:ext uri="{FF2B5EF4-FFF2-40B4-BE49-F238E27FC236}">
                <a16:creationId xmlns:a16="http://schemas.microsoft.com/office/drawing/2014/main" id="{FAE2ED5E-7692-7CEA-0522-8D8BD4CE7D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9116318"/>
              </p:ext>
            </p:extLst>
          </p:nvPr>
        </p:nvGraphicFramePr>
        <p:xfrm>
          <a:off x="2031999" y="120992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1615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269C2-6EA7-5823-F524-EDE31C3D9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2994CE17-B63D-4D35-A5FC-AD4EF14EC9A5}"/>
              </a:ext>
            </a:extLst>
          </p:cNvPr>
          <p:cNvSpPr txBox="1">
            <a:spLocks/>
          </p:cNvSpPr>
          <p:nvPr/>
        </p:nvSpPr>
        <p:spPr>
          <a:xfrm>
            <a:off x="7760368" y="0"/>
            <a:ext cx="4431632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รายงานรายจ่าย ประจำปี พ.ศ.2567</a:t>
            </a:r>
          </a:p>
          <a:p>
            <a:pPr algn="r"/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ณ 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วันที่ </a:t>
            </a:r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24 พฤษภาคม 2567</a:t>
            </a:r>
          </a:p>
        </p:txBody>
      </p:sp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586D291F-7778-1B40-9A73-24217E93F89B}"/>
              </a:ext>
            </a:extLst>
          </p:cNvPr>
          <p:cNvSpPr txBox="1">
            <a:spLocks/>
          </p:cNvSpPr>
          <p:nvPr/>
        </p:nvSpPr>
        <p:spPr>
          <a:xfrm>
            <a:off x="3676649" y="368215"/>
            <a:ext cx="4838701" cy="774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งบเงินอุดหนุน</a:t>
            </a:r>
          </a:p>
        </p:txBody>
      </p:sp>
      <p:graphicFrame>
        <p:nvGraphicFramePr>
          <p:cNvPr id="8" name="แผนภูมิ 7">
            <a:extLst>
              <a:ext uri="{FF2B5EF4-FFF2-40B4-BE49-F238E27FC236}">
                <a16:creationId xmlns:a16="http://schemas.microsoft.com/office/drawing/2014/main" id="{D6E23F65-9C8F-AE29-C31F-BED99E4957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8020971"/>
              </p:ext>
            </p:extLst>
          </p:nvPr>
        </p:nvGraphicFramePr>
        <p:xfrm>
          <a:off x="2031999" y="120992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85728092"/>
      </p:ext>
    </p:extLst>
  </p:cSld>
  <p:clrMapOvr>
    <a:masterClrMapping/>
  </p:clrMapOvr>
</p:sld>
</file>

<file path=ppt/theme/theme1.xml><?xml version="1.0" encoding="utf-8"?>
<a:theme xmlns:a="http://schemas.openxmlformats.org/drawingml/2006/main" name="มุมกรอบ">
  <a:themeElements>
    <a:clrScheme name="มุมกรอบ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มุมกรอบ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มุมกรอบ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TM10001105[[fn=มุมกรอบ]]</Template>
  <TotalTime>99</TotalTime>
  <Words>179</Words>
  <Application>Microsoft Office PowerPoint</Application>
  <PresentationFormat>แบบจอกว้าง</PresentationFormat>
  <Paragraphs>46</Paragraphs>
  <Slides>10</Slides>
  <Notes>7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5" baseType="lpstr">
      <vt:lpstr>Calibri</vt:lpstr>
      <vt:lpstr>Franklin Gothic Book</vt:lpstr>
      <vt:lpstr>TH SarabunIT๙</vt:lpstr>
      <vt:lpstr>TH SarabunPSK</vt:lpstr>
      <vt:lpstr>มุมกรอบ</vt:lpstr>
      <vt:lpstr>รายงานสถานะการเงินการคลัง ประจำปีงบประมาณ พ.ศ. 2567 ณ วันที่ 24 พฤษภาคม 2567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รายงานรายจ่ายจริงตามงบประมาณ ณ 24 พฤษภาคม 2567</dc:title>
  <dc:creator>นายชนินทร ผาลาศาสตร์</dc:creator>
  <cp:lastModifiedBy>นายชนินทร ผาลาศาสตร์</cp:lastModifiedBy>
  <cp:revision>8</cp:revision>
  <cp:lastPrinted>2024-05-27T06:14:39Z</cp:lastPrinted>
  <dcterms:created xsi:type="dcterms:W3CDTF">2024-05-27T04:35:43Z</dcterms:created>
  <dcterms:modified xsi:type="dcterms:W3CDTF">2024-05-27T06:14:51Z</dcterms:modified>
</cp:coreProperties>
</file>